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5" r:id="rId17"/>
    <p:sldId id="276" r:id="rId18"/>
    <p:sldId id="277" r:id="rId19"/>
    <p:sldId id="270" r:id="rId20"/>
    <p:sldId id="272" r:id="rId21"/>
    <p:sldId id="271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lila Emanuele Soares Borges" initials="DESB" lastIdx="1" clrIdx="0">
    <p:extLst>
      <p:ext uri="{19B8F6BF-5375-455C-9EA6-DF929625EA0E}">
        <p15:presenceInfo xmlns:p15="http://schemas.microsoft.com/office/powerpoint/2012/main" userId="S-1-5-21-4170513988-3738177491-3717377123-97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5.8226502796933005E-2"/>
          <c:y val="0.12087394957983193"/>
          <c:w val="0.92465266901088428"/>
          <c:h val="0.548371865281545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Planilha1!$A$2:$A$8</c:f>
              <c:strCache>
                <c:ptCount val="7"/>
                <c:pt idx="0">
                  <c:v>Reclamação</c:v>
                </c:pt>
                <c:pt idx="1">
                  <c:v>Solicitação</c:v>
                </c:pt>
                <c:pt idx="2">
                  <c:v>Elogio</c:v>
                </c:pt>
                <c:pt idx="3">
                  <c:v>Comunicação de Irregularidade</c:v>
                </c:pt>
                <c:pt idx="4">
                  <c:v>Informação</c:v>
                </c:pt>
                <c:pt idx="5">
                  <c:v>Sugestão</c:v>
                </c:pt>
                <c:pt idx="6">
                  <c:v>Denúncia</c:v>
                </c:pt>
              </c:strCache>
            </c:strRef>
          </c:cat>
          <c:val>
            <c:numRef>
              <c:f>Planilha1!$B$2:$B$8</c:f>
              <c:numCache>
                <c:formatCode>General</c:formatCode>
                <c:ptCount val="7"/>
                <c:pt idx="0">
                  <c:v>279</c:v>
                </c:pt>
                <c:pt idx="1">
                  <c:v>216</c:v>
                </c:pt>
                <c:pt idx="2">
                  <c:v>201</c:v>
                </c:pt>
                <c:pt idx="3">
                  <c:v>17</c:v>
                </c:pt>
                <c:pt idx="4">
                  <c:v>13</c:v>
                </c:pt>
                <c:pt idx="5">
                  <c:v>12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C2-4FDF-96C0-31C521FBD8BC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Planilha1!$A$2:$A$8</c:f>
              <c:strCache>
                <c:ptCount val="7"/>
                <c:pt idx="0">
                  <c:v>Reclamação</c:v>
                </c:pt>
                <c:pt idx="1">
                  <c:v>Solicitação</c:v>
                </c:pt>
                <c:pt idx="2">
                  <c:v>Elogio</c:v>
                </c:pt>
                <c:pt idx="3">
                  <c:v>Comunicação de Irregularidade</c:v>
                </c:pt>
                <c:pt idx="4">
                  <c:v>Informação</c:v>
                </c:pt>
                <c:pt idx="5">
                  <c:v>Sugestão</c:v>
                </c:pt>
                <c:pt idx="6">
                  <c:v>Denúncia</c:v>
                </c:pt>
              </c:strCache>
            </c:strRef>
          </c:cat>
          <c:val>
            <c:numRef>
              <c:f>Planilha1!$C$2:$C$8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1-E4C2-4FDF-96C0-31C521FBD8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56303"/>
        <c:axId val="5861295"/>
      </c:barChart>
      <c:catAx>
        <c:axId val="5856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295"/>
        <c:crosses val="autoZero"/>
        <c:auto val="1"/>
        <c:lblAlgn val="ctr"/>
        <c:lblOffset val="100"/>
        <c:noMultiLvlLbl val="0"/>
      </c:catAx>
      <c:valAx>
        <c:axId val="58612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563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Situação das Manifestações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Planilha1!$A$2:$A$5</c:f>
              <c:strCache>
                <c:ptCount val="4"/>
                <c:pt idx="0">
                  <c:v>Arquivadas (retorno dado ao paciente)</c:v>
                </c:pt>
                <c:pt idx="1">
                  <c:v>Encaminhadas (aguardando resposta das unidades)</c:v>
                </c:pt>
                <c:pt idx="2">
                  <c:v>Resposta definitivas (já respondidas, aguardando prazo de arquivamento)</c:v>
                </c:pt>
                <c:pt idx="3">
                  <c:v>Cadastradas e tipificadas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554</c:v>
                </c:pt>
                <c:pt idx="1">
                  <c:v>80</c:v>
                </c:pt>
                <c:pt idx="2">
                  <c:v>75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C-4598-8AC9-149D704A8C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7309088"/>
        <c:axId val="1767306592"/>
      </c:barChart>
      <c:catAx>
        <c:axId val="1767309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7306592"/>
        <c:crosses val="autoZero"/>
        <c:auto val="1"/>
        <c:lblAlgn val="ctr"/>
        <c:lblOffset val="100"/>
        <c:noMultiLvlLbl val="0"/>
      </c:catAx>
      <c:valAx>
        <c:axId val="176730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67309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2-04T14:53:51.819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ouvidoria@treslagoas.ms.gov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EC5CB-38A2-4E1F-9EBF-94A62B692B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Relatório Analítico –Anual Ouvidoria SUS/TL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A61DC5-A4BA-4810-9558-D93CF38345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Referência 01/01/2025 a 30/11/2025</a:t>
            </a:r>
          </a:p>
          <a:p>
            <a:r>
              <a:rPr lang="pt-BR" dirty="0"/>
              <a:t>Com fulcro no art. 14, II, da Lei 13.460/2017</a:t>
            </a:r>
          </a:p>
        </p:txBody>
      </p:sp>
    </p:spTree>
    <p:extLst>
      <p:ext uri="{BB962C8B-B14F-4D97-AF65-F5344CB8AC3E}">
        <p14:creationId xmlns:p14="http://schemas.microsoft.com/office/powerpoint/2010/main" val="2584632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816705"/>
              </p:ext>
            </p:extLst>
          </p:nvPr>
        </p:nvGraphicFramePr>
        <p:xfrm>
          <a:off x="2617365" y="1828799"/>
          <a:ext cx="8887247" cy="445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301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585761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Programa IST/AIDS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Clínica de Ortopedia  Dr. Paulo </a:t>
                      </a:r>
                      <a:r>
                        <a:rPr lang="pt-BR" dirty="0" err="1"/>
                        <a:t>Baccaro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Novo Oeste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</a:t>
                      </a:r>
                      <a:r>
                        <a:rPr lang="pt-BR" dirty="0" err="1"/>
                        <a:t>Paranapungá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Ambulatório de Saúde 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17º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609331">
                <a:tc>
                  <a:txBody>
                    <a:bodyPr/>
                    <a:lstStyle/>
                    <a:p>
                      <a:r>
                        <a:rPr lang="pt-BR" dirty="0"/>
                        <a:t>SAMU 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18º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USF São Carlos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18º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6812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7215637"/>
              </p:ext>
            </p:extLst>
          </p:nvPr>
        </p:nvGraphicFramePr>
        <p:xfrm>
          <a:off x="2650921" y="1828799"/>
          <a:ext cx="8853691" cy="4492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7745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585761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Jardim Maristela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18º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CAPS 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19º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Jardim Atenas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19º</a:t>
                      </a:r>
                    </a:p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Coord. de Saúde Bucal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19º</a:t>
                      </a:r>
                    </a:p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Clínica de Fisioterapia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20º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609331">
                <a:tc>
                  <a:txBody>
                    <a:bodyPr/>
                    <a:lstStyle/>
                    <a:p>
                      <a:r>
                        <a:rPr lang="pt-BR" dirty="0"/>
                        <a:t>USF Chácara Eldorado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20º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Residência Terapêutica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275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367640"/>
              </p:ext>
            </p:extLst>
          </p:nvPr>
        </p:nvGraphicFramePr>
        <p:xfrm>
          <a:off x="2650921" y="1828799"/>
          <a:ext cx="8853691" cy="4452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7745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585761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Endemias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</a:t>
                      </a:r>
                      <a:r>
                        <a:rPr lang="pt-BR" dirty="0" err="1"/>
                        <a:t>Jupiá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Laboratório Municipal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Centro de Abastecimento Farmacêutico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Vigilância Sanitária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609331">
                <a:tc>
                  <a:txBody>
                    <a:bodyPr/>
                    <a:lstStyle/>
                    <a:p>
                      <a:r>
                        <a:rPr lang="pt-BR" dirty="0"/>
                        <a:t>Coord. de Transporte da 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22º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Serviço de Atendimento Domiciliar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22º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899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69505110-97A5-4FC7-9823-FD61E5950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Obs</a:t>
            </a:r>
            <a:r>
              <a:rPr lang="pt-BR" dirty="0"/>
              <a:t>: Não constam no referido ranking as manifestações oriundas da Ouvidoria Geral do Município de Três Lagoas, a fim de evitar duplicidade nos dados, uma vez que aquele órgão possui relatório próprio.</a:t>
            </a:r>
          </a:p>
          <a:p>
            <a:r>
              <a:rPr lang="pt-BR" dirty="0"/>
              <a:t>Outras 30 (trinta) manifestações foram encaminhadas à Ouvidoria Geral do Estado de Mato Grosso do Sul, por ser de competência deste órgão o respectivo trâmite.</a:t>
            </a:r>
          </a:p>
          <a:p>
            <a:r>
              <a:rPr lang="pt-BR" dirty="0"/>
              <a:t>Referência dos dados: Sistema Ouvidor SUS 3, vinculado ao Ministério da Saúde.</a:t>
            </a:r>
          </a:p>
          <a:p>
            <a:pPr algn="just"/>
            <a:r>
              <a:rPr lang="pt-BR" b="1" dirty="0"/>
              <a:t>A Central de Regulação Ambulatorial recebeu o maior número de manifestações. Cabe salientar que, em média, 95% dessas demandas são classificadas como solicitações, haja vista que é o setor competente pela regulação de vagas com especialistas.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558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EC3848-59A3-4093-99A0-1351FD0B0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Top 5 problemas relatados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4218A5-F8C5-409C-99E9-FBE200729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Dificuldade de acesso à consulta em Unidades de Saúde da Família;</a:t>
            </a:r>
          </a:p>
          <a:p>
            <a:r>
              <a:rPr lang="pt-BR" dirty="0"/>
              <a:t>Demora no atendimento;</a:t>
            </a:r>
          </a:p>
          <a:p>
            <a:r>
              <a:rPr lang="pt-BR" dirty="0"/>
              <a:t>Demora no agendamento de cirurgias, em especial cirurgias do “Mais Saúde Menos Fila” - Parceria com o Estado e Hospital Nossa Senhora Auxiliadora.</a:t>
            </a:r>
          </a:p>
          <a:p>
            <a:r>
              <a:rPr lang="pt-BR" b="1" u="sng" dirty="0"/>
              <a:t>Dificuldade de acesso à especialistas</a:t>
            </a:r>
            <a:r>
              <a:rPr lang="pt-BR" dirty="0"/>
              <a:t>, como: psicólogo (adulto e infantil), psiquiatra, endocrinologista (adulto e infantil), diagnóstico de transtornos de neurodesenvolvimento infantil*, fonoaudiólogo, fisioterapia e outros.</a:t>
            </a:r>
          </a:p>
          <a:p>
            <a:r>
              <a:rPr lang="pt-BR" dirty="0"/>
              <a:t>Qualidade no atendimento, serviço prestado pelo servidor. Dificuldade de informação e diálogo.</a:t>
            </a:r>
          </a:p>
        </p:txBody>
      </p:sp>
    </p:spTree>
    <p:extLst>
      <p:ext uri="{BB962C8B-B14F-4D97-AF65-F5344CB8AC3E}">
        <p14:creationId xmlns:p14="http://schemas.microsoft.com/office/powerpoint/2010/main" val="4121611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53976-D28B-4929-84BA-FFEF7CD7E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Top 10 setores mais elogiados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F579B58-A12E-46E4-AFF4-CB17FBB247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60909"/>
              </p:ext>
            </p:extLst>
          </p:nvPr>
        </p:nvGraphicFramePr>
        <p:xfrm>
          <a:off x="3196205" y="1493616"/>
          <a:ext cx="6157519" cy="5000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8196">
                  <a:extLst>
                    <a:ext uri="{9D8B030D-6E8A-4147-A177-3AD203B41FA5}">
                      <a16:colId xmlns:a16="http://schemas.microsoft.com/office/drawing/2014/main" val="33863632"/>
                    </a:ext>
                  </a:extLst>
                </a:gridCol>
                <a:gridCol w="1679323">
                  <a:extLst>
                    <a:ext uri="{9D8B030D-6E8A-4147-A177-3AD203B41FA5}">
                      <a16:colId xmlns:a16="http://schemas.microsoft.com/office/drawing/2014/main" val="1244764162"/>
                    </a:ext>
                  </a:extLst>
                </a:gridCol>
              </a:tblGrid>
              <a:tr h="55931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Setor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Posição no ranking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720975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Clínica da Mulher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900437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USF Vila Alegre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547890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USF Nova Três Lagoas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840875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USF Interlagos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16704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USF Santa 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06368"/>
                  </a:ext>
                </a:extLst>
              </a:tr>
              <a:tr h="55931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CAPS II 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506749"/>
                  </a:ext>
                </a:extLst>
              </a:tr>
              <a:tr h="559311">
                <a:tc>
                  <a:txBody>
                    <a:bodyPr/>
                    <a:lstStyle/>
                    <a:p>
                      <a:r>
                        <a:rPr lang="pt-BR" dirty="0"/>
                        <a:t>Centro de Especialidades Odontológicas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786811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Clínica do Idoso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222845"/>
                  </a:ext>
                </a:extLst>
              </a:tr>
              <a:tr h="319606">
                <a:tc>
                  <a:txBody>
                    <a:bodyPr/>
                    <a:lstStyle/>
                    <a:p>
                      <a:r>
                        <a:rPr lang="pt-BR" dirty="0"/>
                        <a:t>UPA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632834"/>
                  </a:ext>
                </a:extLst>
              </a:tr>
              <a:tr h="519763">
                <a:tc>
                  <a:txBody>
                    <a:bodyPr/>
                    <a:lstStyle/>
                    <a:p>
                      <a:r>
                        <a:rPr lang="pt-BR" dirty="0"/>
                        <a:t>Centro de Especialidades Médicas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8731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460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F31FE-302F-46BB-A135-2D53E891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Decisões tomadas com base nas manifestações encaminhadas ao setor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3209EE-C8F0-4262-B444-494CF4E58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u="sng" dirty="0"/>
              <a:t>Assistência à Saúde</a:t>
            </a:r>
            <a:r>
              <a:rPr lang="pt-BR" dirty="0"/>
              <a:t>: “A Diretoria de Assistência à Saúde adotou como prática geral a </a:t>
            </a:r>
            <a:r>
              <a:rPr lang="pt-BR" b="1" dirty="0"/>
              <a:t>análise imediata de todas as manifestações </a:t>
            </a:r>
            <a:r>
              <a:rPr lang="pt-BR" dirty="0"/>
              <a:t>encaminhadas pela Ouvidoria, com </a:t>
            </a:r>
            <a:r>
              <a:rPr lang="pt-BR" b="1" dirty="0"/>
              <a:t>verificação interna dos fatos </a:t>
            </a:r>
            <a:r>
              <a:rPr lang="pt-BR" dirty="0"/>
              <a:t>e </a:t>
            </a:r>
            <a:r>
              <a:rPr lang="pt-BR" b="1" dirty="0"/>
              <a:t>resposta rápida</a:t>
            </a:r>
            <a:r>
              <a:rPr lang="pt-BR" dirty="0"/>
              <a:t>. A partir dessas demandas, foram </a:t>
            </a:r>
            <a:r>
              <a:rPr lang="pt-BR" b="1" dirty="0"/>
              <a:t>implementadas ações de melhoria contínua nos fluxos de atendimento</a:t>
            </a:r>
            <a:r>
              <a:rPr lang="pt-BR" dirty="0"/>
              <a:t>, </a:t>
            </a:r>
            <a:r>
              <a:rPr lang="pt-BR" b="1" dirty="0"/>
              <a:t>reforço de orientação às equipes</a:t>
            </a:r>
            <a:r>
              <a:rPr lang="pt-BR" dirty="0"/>
              <a:t>, </a:t>
            </a:r>
            <a:r>
              <a:rPr lang="pt-BR" b="1" dirty="0"/>
              <a:t>ajustes operacionais </a:t>
            </a:r>
            <a:r>
              <a:rPr lang="pt-BR" dirty="0"/>
              <a:t>quando identificadas falhas e monitoramento dos casos até sua resolução. As manifestações passaram a subsidiar reuniões com coordenadores das unidades, permitindo </a:t>
            </a:r>
            <a:r>
              <a:rPr lang="pt-BR" b="1" dirty="0"/>
              <a:t>padronização de condutas</a:t>
            </a:r>
            <a:r>
              <a:rPr lang="pt-BR" dirty="0"/>
              <a:t>, </a:t>
            </a:r>
            <a:r>
              <a:rPr lang="pt-BR" b="1" dirty="0"/>
              <a:t>aprimoramento da comunicação com o usuário</a:t>
            </a:r>
            <a:r>
              <a:rPr lang="pt-BR" dirty="0"/>
              <a:t>, </a:t>
            </a:r>
            <a:r>
              <a:rPr lang="pt-BR" b="1" dirty="0"/>
              <a:t>reorganização de processos e redução de reincidências</a:t>
            </a:r>
            <a:r>
              <a:rPr lang="pt-BR" dirty="0"/>
              <a:t>.” (Diretora Letícia de Oliveira Leite)</a:t>
            </a:r>
          </a:p>
        </p:txBody>
      </p:sp>
    </p:spTree>
    <p:extLst>
      <p:ext uri="{BB962C8B-B14F-4D97-AF65-F5344CB8AC3E}">
        <p14:creationId xmlns:p14="http://schemas.microsoft.com/office/powerpoint/2010/main" val="829254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F31FE-302F-46BB-A135-2D53E891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Decisões tomadas com base nas manifestações encaminhadas ao setor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3209EE-C8F0-4262-B444-494CF4E58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b="1" u="sng" dirty="0"/>
              <a:t>Saúde Coletiva</a:t>
            </a:r>
            <a:r>
              <a:rPr lang="pt-BR" dirty="0"/>
              <a:t>: “As demandas de ouvidoria sob conhecimento da APS, foram tratadas pontualmente, visando garantir os direitos dos usuários, bem como a adição dos fluxos de trabalho adotados para melhorar acesso e comunicação assertiva”. (Diretora Eliane Silva)</a:t>
            </a:r>
          </a:p>
          <a:p>
            <a:pPr algn="just"/>
            <a:r>
              <a:rPr lang="pt-BR" b="1" u="sng" dirty="0"/>
              <a:t>Central de Regulação Ambulatorial:</a:t>
            </a:r>
            <a:r>
              <a:rPr lang="pt-BR" b="1" dirty="0"/>
              <a:t> “</a:t>
            </a:r>
            <a:r>
              <a:rPr lang="pt-BR" dirty="0"/>
              <a:t>A Central de Regulação Ambulatorial analisa individualmente todas as manifestações encaminhadas pela Ouvidoria. As demandas são tratadas de forma técnica e transparente, seguindo os fluxos estabelecidos e o que preconiza a legislação vigente no âmbito do Sistema Único de Saúde (SUS). Ao receber uma demanda da Ouvidoria, a equipe realiza a verificação detalhada das informações apresentadas, consulta os sistemas oficiais de regulação para confirmação dos dados para que sejam respondidas com responsabilidade, dentro dos prazos estabelecidos e com informações claras e fidedignas.” (Sandro </a:t>
            </a:r>
            <a:r>
              <a:rPr lang="pt-BR" dirty="0" err="1"/>
              <a:t>Rotiroti</a:t>
            </a:r>
            <a:r>
              <a:rPr lang="pt-BR" dirty="0"/>
              <a:t>, Coordenador da Central de Regulação Ambulatorial).</a:t>
            </a:r>
          </a:p>
        </p:txBody>
      </p:sp>
    </p:spTree>
    <p:extLst>
      <p:ext uri="{BB962C8B-B14F-4D97-AF65-F5344CB8AC3E}">
        <p14:creationId xmlns:p14="http://schemas.microsoft.com/office/powerpoint/2010/main" val="2632416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F31FE-302F-46BB-A135-2D53E891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Decisões tomadas com base nas manifestações encaminhadas ao setor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3209EE-C8F0-4262-B444-494CF4E58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9029540" cy="421686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u="sng" dirty="0"/>
              <a:t>Vigilância em saúde</a:t>
            </a:r>
            <a:r>
              <a:rPr lang="pt-BR" dirty="0"/>
              <a:t>: 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É informado ao coordenador da referida unidade sobre a manifestação, seja ela positiva ou negativa; para que esta seja averiguada e respondida no devido tempo; caso envolva algum profissional, o mesmo recebe um feedback individual; é também realizado; capacitações com toda equipe, reuniões de alinhamento, reforçando orientações sobre ética profissional, empatia e técnicas de atendimento humanizado; sendo positivas também é repassado ao coordenador para que devolva a equipe, como forma de motivação.</a:t>
            </a:r>
            <a:r>
              <a:rPr lang="pt-BR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Caso envolva o coordenador da unidade, a diretora da pasta recebe o mesmo buscando entendimento da raiz da manifestação, orientando tratamento das causas e consequentemente buscar a excelência nos serviços prestados.  Estamos sempre buscando formas de melhorias nos trabalhos desenvolvidos de forma interna e abertos a sugestões que possam ser agregadas a equipe, e que aprimorem nosso fluxo de trabalho. Nos colocamos sempre à disposição e ficamos abertos para ouvir qualquer questionamento, junto aos usuários e munícipes, buscando sempre um atendimento digno, ético respeitoso. (Larissa Martins </a:t>
            </a:r>
            <a:r>
              <a:rPr lang="pt-B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Linard</a:t>
            </a:r>
            <a:r>
              <a:rPr lang="pt-BR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Verdana" panose="020B0604030504040204" pitchFamily="34" charset="0"/>
              </a:rPr>
              <a:t>, Diretora da Pasta Vigilância em Saúde).</a:t>
            </a:r>
            <a:endParaRPr lang="pt-B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576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A0A09-A7F4-4DFA-AD4B-D929C3D5F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352"/>
          </a:xfrm>
        </p:spPr>
        <p:txBody>
          <a:bodyPr>
            <a:normAutofit fontScale="90000"/>
          </a:bodyPr>
          <a:lstStyle/>
          <a:p>
            <a:r>
              <a:rPr lang="pt-BR" dirty="0"/>
              <a:t>Classificação quanto ao manifestante</a:t>
            </a:r>
            <a:br>
              <a:rPr lang="pt-BR" dirty="0"/>
            </a:br>
            <a:endParaRPr lang="pt-BR" dirty="0"/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5BBAC2EE-E190-473F-8B6E-D6ED9CBF58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2414" y="1258350"/>
            <a:ext cx="8984609" cy="4477332"/>
          </a:xfr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1B6808A-367C-4A2A-A9CD-036B40E4F477}"/>
              </a:ext>
            </a:extLst>
          </p:cNvPr>
          <p:cNvSpPr txBox="1"/>
          <p:nvPr/>
        </p:nvSpPr>
        <p:spPr>
          <a:xfrm>
            <a:off x="2122413" y="5772225"/>
            <a:ext cx="8984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Recepcionamos 579 manifestações identificadas sem restrição, 158 manifestações sigilosas (dados resguardados) e 17 manifestações anônimas (sem dados do paciente).</a:t>
            </a:r>
          </a:p>
        </p:txBody>
      </p:sp>
    </p:spTree>
    <p:extLst>
      <p:ext uri="{BB962C8B-B14F-4D97-AF65-F5344CB8AC3E}">
        <p14:creationId xmlns:p14="http://schemas.microsoft.com/office/powerpoint/2010/main" val="337957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220F88-1194-4812-87C3-7DF187FBC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Administração 2025/2028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D55033-CA62-435D-AC01-FEE93D407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220286"/>
          </a:xfrm>
        </p:spPr>
        <p:txBody>
          <a:bodyPr/>
          <a:lstStyle/>
          <a:p>
            <a:r>
              <a:rPr lang="pt-BR" dirty="0"/>
              <a:t>Prefeito: Cassiano Rojas Maia</a:t>
            </a:r>
          </a:p>
          <a:p>
            <a:r>
              <a:rPr lang="pt-BR" dirty="0"/>
              <a:t>Secretário de Governo: André Luís </a:t>
            </a:r>
            <a:r>
              <a:rPr lang="pt-BR" dirty="0" err="1"/>
              <a:t>Bacalá</a:t>
            </a:r>
            <a:r>
              <a:rPr lang="pt-BR" dirty="0"/>
              <a:t> Ribeiro</a:t>
            </a:r>
          </a:p>
          <a:p>
            <a:r>
              <a:rPr lang="pt-BR" dirty="0"/>
              <a:t>Controlador Interno: Giuliano Sávio Dias</a:t>
            </a:r>
          </a:p>
          <a:p>
            <a:r>
              <a:rPr lang="pt-BR" dirty="0"/>
              <a:t>Ouvidor- Geral: Cristiano dos Santos Pereira</a:t>
            </a:r>
          </a:p>
          <a:p>
            <a:r>
              <a:rPr lang="pt-BR" dirty="0"/>
              <a:t>Ouvidoria SUS: Resp. Dalila Emanuele Soares Borges</a:t>
            </a:r>
          </a:p>
        </p:txBody>
      </p:sp>
    </p:spTree>
    <p:extLst>
      <p:ext uri="{BB962C8B-B14F-4D97-AF65-F5344CB8AC3E}">
        <p14:creationId xmlns:p14="http://schemas.microsoft.com/office/powerpoint/2010/main" val="25961990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A89FAF-3C32-4FD4-9C1C-5E866F35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Situações de Acompanhamento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8E025A75-8DEE-40EF-AF75-9A9422E48F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990571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3794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7C76D6-95C1-45BE-84AA-FE543D31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 e Metas para 2026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307124-0EEF-470F-BC61-9193F544C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Ouvidoria SUS consolidou, ao longo do último ano, seu papel estratégico como canal democrático de diálogo entre a população e a gestão pública de saúde. Por meio da escuta qualificada, do acompanhamento contínuo das manifestações e da articulação com as unidades responsáveis, foi possível fortalecer a transparência, aprimorar fluxos internos e contribuir para a melhoria da qualidade dos serviços prestados. Os dados analisados demonstram avanços importantes, especialmente quanto à ampliação da resolutividade e ao aumento da participação do usuário.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6250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3DCE9-4FC3-4150-831A-C4E41F0F7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 e Metas para 2026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C19ABB-64AF-48AF-A266-7B9DADB52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2924" y="1468073"/>
            <a:ext cx="8911688" cy="4443149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Para </a:t>
            </a:r>
            <a:r>
              <a:rPr lang="pt-BR" b="1" dirty="0"/>
              <a:t>2026</a:t>
            </a:r>
            <a:r>
              <a:rPr lang="pt-BR" dirty="0"/>
              <a:t>, estabelecem-se como metas prioritárias: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Aprimorar a comunicação com o cidadão</a:t>
            </a:r>
            <a:r>
              <a:rPr lang="pt-BR" dirty="0"/>
              <a:t>, ampliando a divulgação dos canais oficiais e fortalecendo ações educativas sobre os direitos do usuário.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Reduzir o tempo médio de resposta</a:t>
            </a:r>
            <a:r>
              <a:rPr lang="pt-BR" dirty="0"/>
              <a:t> das manifestações, com foco na eficiência administrativa e no fortalecimento dos fluxos internos.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Ampliar o monitoramento das unidades de saúde</a:t>
            </a:r>
            <a:r>
              <a:rPr lang="pt-BR" dirty="0"/>
              <a:t>, com análises periódicas de indicadores, visando à melhoria contínua da qualidade assistencial.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Promover ações de capacitação</a:t>
            </a:r>
            <a:r>
              <a:rPr lang="pt-BR" dirty="0"/>
              <a:t> para as equipes envolvidas nos processos de atendimento, escuta e tratamento das demandas.</a:t>
            </a:r>
          </a:p>
          <a:p>
            <a:pPr>
              <a:buFont typeface="+mj-lt"/>
              <a:buAutoNum type="arabicPeriod"/>
            </a:pPr>
            <a:r>
              <a:rPr lang="pt-BR" b="1" dirty="0"/>
              <a:t>Aprimorar a integração com demais Ouvidorias</a:t>
            </a:r>
            <a:r>
              <a:rPr lang="pt-BR" dirty="0"/>
              <a:t>, reduzindo retrabalhos e garantindo maior precisão na distribuição das manifestações.</a:t>
            </a:r>
          </a:p>
          <a:p>
            <a:r>
              <a:rPr lang="pt-BR" dirty="0"/>
              <a:t>Com essas ações, a Ouvidoria SUS reafirma seu compromisso com a defesa dos direitos do usuário, a qualificação dos serviços e o fortalecimento da participação social no Sistema Único de Saúde.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74632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89C8D-704E-4E44-B702-177E1D69F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  <a:t>“Tente mover o mundo – o primeiro passo será mover a si mesmo.”</a:t>
            </a:r>
            <a:br>
              <a:rPr lang="pt-BR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</a:br>
            <a:br>
              <a:rPr lang="pt-BR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</a:br>
            <a:r>
              <a:rPr lang="pt-BR" b="0" i="0" dirty="0">
                <a:solidFill>
                  <a:srgbClr val="403E3B"/>
                </a:solidFill>
                <a:effectLst/>
                <a:latin typeface="Roboto" panose="02000000000000000000" pitchFamily="2" charset="0"/>
              </a:rPr>
              <a:t>Platão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5D9CFD-264A-4379-AA1C-9394B0887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330429"/>
            <a:ext cx="8915400" cy="2580792"/>
          </a:xfrm>
        </p:spPr>
        <p:txBody>
          <a:bodyPr/>
          <a:lstStyle/>
          <a:p>
            <a:r>
              <a:rPr lang="pt-BR" sz="1800" dirty="0"/>
              <a:t>Contatos da Ouvidoria SUS: </a:t>
            </a:r>
            <a:r>
              <a:rPr lang="pt-BR" sz="1800" dirty="0">
                <a:hlinkClick r:id="rId2"/>
              </a:rPr>
              <a:t>ouvidoria@treslagoas.ms.gov.br</a:t>
            </a:r>
            <a:endParaRPr lang="pt-BR" sz="1800" dirty="0"/>
          </a:p>
          <a:p>
            <a:r>
              <a:rPr lang="pt-BR" sz="1800" dirty="0"/>
              <a:t>67-992761932</a:t>
            </a:r>
          </a:p>
          <a:p>
            <a:r>
              <a:rPr lang="pt-BR" sz="1800" dirty="0"/>
              <a:t>Endereço: Avenida Antônio Trajano, n.30, Centro – Três Lagoas/MS</a:t>
            </a:r>
          </a:p>
          <a:p>
            <a:r>
              <a:rPr lang="pt-BR" sz="1800" dirty="0"/>
              <a:t>Horário de Atendimento: 07h00 às 18h00.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438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0BB14-A33F-41A8-913C-A58118867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Manifestações Mensais no Período</a:t>
            </a:r>
            <a:br>
              <a:rPr lang="pt-BR" dirty="0"/>
            </a:br>
            <a:r>
              <a:rPr lang="pt-BR" dirty="0"/>
              <a:t>Total de demandas recepcionadas: </a:t>
            </a:r>
            <a:r>
              <a:rPr lang="pt-BR" b="1" u="sng" dirty="0"/>
              <a:t>748</a:t>
            </a:r>
          </a:p>
        </p:txBody>
      </p:sp>
      <p:pic>
        <p:nvPicPr>
          <p:cNvPr id="14" name="Espaço Reservado para Conteúdo 13">
            <a:extLst>
              <a:ext uri="{FF2B5EF4-FFF2-40B4-BE49-F238E27FC236}">
                <a16:creationId xmlns:a16="http://schemas.microsoft.com/office/drawing/2014/main" id="{50D40481-9FD9-481F-89E2-5DE93CAE31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9264" y="2133600"/>
            <a:ext cx="8985347" cy="3778250"/>
          </a:xfrm>
        </p:spPr>
      </p:pic>
    </p:spTree>
    <p:extLst>
      <p:ext uri="{BB962C8B-B14F-4D97-AF65-F5344CB8AC3E}">
        <p14:creationId xmlns:p14="http://schemas.microsoft.com/office/powerpoint/2010/main" val="3514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03AEF-70A8-4A2F-93D7-8380A5740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Manifestações Mensais no Período</a:t>
            </a:r>
            <a:br>
              <a:rPr lang="pt-BR" dirty="0"/>
            </a:br>
            <a:r>
              <a:rPr lang="pt-BR" dirty="0"/>
              <a:t>Total de demandas recepcionadas: </a:t>
            </a:r>
            <a:r>
              <a:rPr lang="pt-BR" b="1" u="sng" dirty="0"/>
              <a:t>748</a:t>
            </a:r>
            <a:endParaRPr lang="pt-BR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991CCBF7-C6B4-49B0-B3BA-B01486B838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17417"/>
              </p:ext>
            </p:extLst>
          </p:nvPr>
        </p:nvGraphicFramePr>
        <p:xfrm>
          <a:off x="3576735" y="1905000"/>
          <a:ext cx="5038530" cy="471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9265">
                  <a:extLst>
                    <a:ext uri="{9D8B030D-6E8A-4147-A177-3AD203B41FA5}">
                      <a16:colId xmlns:a16="http://schemas.microsoft.com/office/drawing/2014/main" val="1979090811"/>
                    </a:ext>
                  </a:extLst>
                </a:gridCol>
                <a:gridCol w="2519265">
                  <a:extLst>
                    <a:ext uri="{9D8B030D-6E8A-4147-A177-3AD203B41FA5}">
                      <a16:colId xmlns:a16="http://schemas.microsoft.com/office/drawing/2014/main" val="42231590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Mês/Ano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Quantidade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662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01/2025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364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02/2025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442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dirty="0"/>
                        <a:t>03/2025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94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04/2025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405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05/2025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221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06/2025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370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07/2025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302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08/2025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166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09/2025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51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10/2025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0667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11/2025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758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67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F340E-15CB-4E4E-868A-ED7819E18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Canais de atendimento mais utilizados em 2025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85E70EAB-CD56-4544-AD2C-51A6221D05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637413"/>
              </p:ext>
            </p:extLst>
          </p:nvPr>
        </p:nvGraphicFramePr>
        <p:xfrm>
          <a:off x="2592925" y="2012302"/>
          <a:ext cx="586432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5505">
                  <a:extLst>
                    <a:ext uri="{9D8B030D-6E8A-4147-A177-3AD203B41FA5}">
                      <a16:colId xmlns:a16="http://schemas.microsoft.com/office/drawing/2014/main" val="1821079918"/>
                    </a:ext>
                  </a:extLst>
                </a:gridCol>
                <a:gridCol w="1670180">
                  <a:extLst>
                    <a:ext uri="{9D8B030D-6E8A-4147-A177-3AD203B41FA5}">
                      <a16:colId xmlns:a16="http://schemas.microsoft.com/office/drawing/2014/main" val="697793068"/>
                    </a:ext>
                  </a:extLst>
                </a:gridCol>
                <a:gridCol w="2388637">
                  <a:extLst>
                    <a:ext uri="{9D8B030D-6E8A-4147-A177-3AD203B41FA5}">
                      <a16:colId xmlns:a16="http://schemas.microsoft.com/office/drawing/2014/main" val="4215844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Canal de atendimento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ranking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Quantidade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5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CARTA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9678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WHATSAPP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249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TELEFONE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549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PRESENCIAL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119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E-MAIL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5º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419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OUTROS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97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FORMULÁRIO WEB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7º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990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60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472DA0-83CF-46BA-9FFD-C5218530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das Manifestações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514854A1-1D85-4560-9168-22085C392F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376612"/>
              </p:ext>
            </p:extLst>
          </p:nvPr>
        </p:nvGraphicFramePr>
        <p:xfrm>
          <a:off x="2589213" y="2133600"/>
          <a:ext cx="8159652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42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0267842"/>
              </p:ext>
            </p:extLst>
          </p:nvPr>
        </p:nvGraphicFramePr>
        <p:xfrm>
          <a:off x="1954634" y="1828800"/>
          <a:ext cx="9177558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186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3059186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3059186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328213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74373">
                <a:tc>
                  <a:txBody>
                    <a:bodyPr/>
                    <a:lstStyle/>
                    <a:p>
                      <a:r>
                        <a:rPr lang="pt-BR" dirty="0"/>
                        <a:t>Central de Regulação Ambulatorial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74373">
                <a:tc>
                  <a:txBody>
                    <a:bodyPr/>
                    <a:lstStyle/>
                    <a:p>
                      <a:r>
                        <a:rPr lang="pt-BR" dirty="0"/>
                        <a:t>Diretoria de Saúde Coletiva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74373">
                <a:tc>
                  <a:txBody>
                    <a:bodyPr/>
                    <a:lstStyle/>
                    <a:p>
                      <a:r>
                        <a:rPr lang="pt-BR" dirty="0"/>
                        <a:t>Clínica da Mulher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3º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74373">
                <a:tc>
                  <a:txBody>
                    <a:bodyPr/>
                    <a:lstStyle/>
                    <a:p>
                      <a:r>
                        <a:rPr lang="pt-BR" dirty="0"/>
                        <a:t>Unidade de Pronto Atendimento - UPA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4º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28213">
                <a:tc>
                  <a:txBody>
                    <a:bodyPr/>
                    <a:lstStyle/>
                    <a:p>
                      <a:r>
                        <a:rPr lang="pt-BR" dirty="0"/>
                        <a:t>USF Vila Alegre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5º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583560">
                <a:tc>
                  <a:txBody>
                    <a:bodyPr/>
                    <a:lstStyle/>
                    <a:p>
                      <a:r>
                        <a:rPr lang="pt-BR" dirty="0"/>
                        <a:t>Centro de Especialidades Médicas - CEM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6º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28213">
                <a:tc>
                  <a:txBody>
                    <a:bodyPr/>
                    <a:lstStyle/>
                    <a:p>
                      <a:r>
                        <a:rPr lang="pt-BR" dirty="0"/>
                        <a:t>USF Nova Três Lagoas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7º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  <a:tr h="328213">
                <a:tc>
                  <a:txBody>
                    <a:bodyPr/>
                    <a:lstStyle/>
                    <a:p>
                      <a:r>
                        <a:rPr lang="pt-BR" dirty="0"/>
                        <a:t>CENTRO DE ATENCAO PSICOSSOCIAL – CAPS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8º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26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106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9478691"/>
              </p:ext>
            </p:extLst>
          </p:nvPr>
        </p:nvGraphicFramePr>
        <p:xfrm>
          <a:off x="2592925" y="1828799"/>
          <a:ext cx="8911687" cy="4985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5741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585761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INTERLAGOS - GABRIEL MARQUES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9º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SANTO ANDRÉ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9º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VILA NOVA - MIGUEL  NUNES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10º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DIRETORIA DE ASSISTÊNCIA À SAÚDE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10º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USF SANTA RITA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10º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609331">
                <a:tc>
                  <a:txBody>
                    <a:bodyPr/>
                    <a:lstStyle/>
                    <a:p>
                      <a:r>
                        <a:rPr lang="pt-BR" dirty="0"/>
                        <a:t>USF VILA PILOTO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11º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SOCIEDADE BENEFICIENTE DO HOSPITAL NOSSA SENHORA AUXILIADORA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12º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9654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BA085-7E77-4622-BDF3-CB72651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Número de demandas recepcionadas</a:t>
            </a:r>
            <a:br>
              <a:rPr lang="pt-BR" dirty="0"/>
            </a:br>
            <a:r>
              <a:rPr lang="pt-BR" dirty="0"/>
              <a:t>por setor</a:t>
            </a:r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A47D45B4-E839-48F5-B056-F8BCEAAAC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766163"/>
              </p:ext>
            </p:extLst>
          </p:nvPr>
        </p:nvGraphicFramePr>
        <p:xfrm>
          <a:off x="2617365" y="1828799"/>
          <a:ext cx="8887247" cy="44928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1301">
                  <a:extLst>
                    <a:ext uri="{9D8B030D-6E8A-4147-A177-3AD203B41FA5}">
                      <a16:colId xmlns:a16="http://schemas.microsoft.com/office/drawing/2014/main" val="329614845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4053754724"/>
                    </a:ext>
                  </a:extLst>
                </a:gridCol>
                <a:gridCol w="2367973">
                  <a:extLst>
                    <a:ext uri="{9D8B030D-6E8A-4147-A177-3AD203B41FA5}">
                      <a16:colId xmlns:a16="http://schemas.microsoft.com/office/drawing/2014/main" val="1510772957"/>
                    </a:ext>
                  </a:extLst>
                </a:gridCol>
              </a:tblGrid>
              <a:tr h="585761">
                <a:tc>
                  <a:txBody>
                    <a:bodyPr/>
                    <a:lstStyle/>
                    <a:p>
                      <a:r>
                        <a:rPr lang="pt-BR" dirty="0"/>
                        <a:t>Setor/unidade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 no </a:t>
                      </a:r>
                      <a:r>
                        <a:rPr lang="pt-BR" dirty="0" err="1"/>
                        <a:t>rancking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Número de demandas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923392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USF VILA HARO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13º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568258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FARMÁCIA DE MEDICAMENTOS ESPECIAIS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13º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11</a:t>
                      </a: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020801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Centro de Especialidades Odontológicas – CEO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14º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634846"/>
                  </a:ext>
                </a:extLst>
              </a:tr>
              <a:tr h="599738">
                <a:tc>
                  <a:txBody>
                    <a:bodyPr/>
                    <a:lstStyle/>
                    <a:p>
                      <a:r>
                        <a:rPr lang="pt-BR" dirty="0"/>
                        <a:t>Clínica do Idoso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14º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907826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Clínica da Criança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15º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7121463"/>
                  </a:ext>
                </a:extLst>
              </a:tr>
              <a:tr h="609331">
                <a:tc>
                  <a:txBody>
                    <a:bodyPr/>
                    <a:lstStyle/>
                    <a:p>
                      <a:r>
                        <a:rPr lang="pt-BR" dirty="0"/>
                        <a:t>Diretoria de Relações Institucionais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15º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740390"/>
                  </a:ext>
                </a:extLst>
              </a:tr>
              <a:tr h="381912">
                <a:tc>
                  <a:txBody>
                    <a:bodyPr/>
                    <a:lstStyle/>
                    <a:p>
                      <a:r>
                        <a:rPr lang="pt-BR" dirty="0"/>
                        <a:t>Hospital Regional da Costa Leste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15º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319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174895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459</TotalTime>
  <Words>1591</Words>
  <Application>Microsoft Office PowerPoint</Application>
  <PresentationFormat>Widescreen</PresentationFormat>
  <Paragraphs>275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Century Gothic</vt:lpstr>
      <vt:lpstr>Roboto</vt:lpstr>
      <vt:lpstr>Verdana</vt:lpstr>
      <vt:lpstr>Wingdings 3</vt:lpstr>
      <vt:lpstr>Cacho</vt:lpstr>
      <vt:lpstr>Relatório Analítico –Anual Ouvidoria SUS/TL</vt:lpstr>
      <vt:lpstr>Administração 2025/2028</vt:lpstr>
      <vt:lpstr>Manifestações Mensais no Período Total de demandas recepcionadas: 748</vt:lpstr>
      <vt:lpstr>Manifestações Mensais no Período Total de demandas recepcionadas: 748</vt:lpstr>
      <vt:lpstr>Canais de atendimento mais utilizados em 2025</vt:lpstr>
      <vt:lpstr>Classificação das Manifestações</vt:lpstr>
      <vt:lpstr>Número de demandas recepcionadas por setor</vt:lpstr>
      <vt:lpstr>Número de demandas recepcionadas por setor</vt:lpstr>
      <vt:lpstr>Número de demandas recepcionadas por setor</vt:lpstr>
      <vt:lpstr>Número de demandas recepcionadas por setor</vt:lpstr>
      <vt:lpstr>Número de demandas recepcionadas por setor</vt:lpstr>
      <vt:lpstr>Número de demandas recepcionadas por setor</vt:lpstr>
      <vt:lpstr>Número de demandas recepcionadas por setor</vt:lpstr>
      <vt:lpstr>Top 5 problemas relatados</vt:lpstr>
      <vt:lpstr>Top 10 setores mais elogiados</vt:lpstr>
      <vt:lpstr>Decisões tomadas com base nas manifestações encaminhadas ao setor</vt:lpstr>
      <vt:lpstr>Decisões tomadas com base nas manifestações encaminhadas ao setor</vt:lpstr>
      <vt:lpstr>Decisões tomadas com base nas manifestações encaminhadas ao setor</vt:lpstr>
      <vt:lpstr>Classificação quanto ao manifestante </vt:lpstr>
      <vt:lpstr>Situações de Acompanhamento</vt:lpstr>
      <vt:lpstr>Conclusão e Metas para 2026</vt:lpstr>
      <vt:lpstr>Conclusão e Metas para 2026</vt:lpstr>
      <vt:lpstr>“Tente mover o mundo – o primeiro passo será mover a si mesmo.”  Platão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Analítico – ouvidoria SUS/TL</dc:title>
  <dc:creator>Dalila Emanuele Soares Borges</dc:creator>
  <cp:lastModifiedBy>Cristiano dos Santos Pereira</cp:lastModifiedBy>
  <cp:revision>29</cp:revision>
  <dcterms:created xsi:type="dcterms:W3CDTF">2025-12-03T19:26:04Z</dcterms:created>
  <dcterms:modified xsi:type="dcterms:W3CDTF">2026-01-13T15:25:24Z</dcterms:modified>
</cp:coreProperties>
</file>