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8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7FEF99-1E6B-41A5-8E11-3AF2B9B0ABF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/>
              <a:t>Relatório Analítico Ouvidoria Geral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E64A846-B20F-45AE-8476-B015E677156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/>
              <a:t>Referência 01/01/2025 a 30/11/2025</a:t>
            </a:r>
          </a:p>
          <a:p>
            <a:r>
              <a:rPr lang="pt-BR" dirty="0"/>
              <a:t>Com fulcro no art. 14, II, da Lei 13.460/2017</a:t>
            </a:r>
          </a:p>
        </p:txBody>
      </p:sp>
    </p:spTree>
    <p:extLst>
      <p:ext uri="{BB962C8B-B14F-4D97-AF65-F5344CB8AC3E}">
        <p14:creationId xmlns:p14="http://schemas.microsoft.com/office/powerpoint/2010/main" val="8310338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220F88-1194-4812-87C3-7DF187FBC1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Administração 2025 a 2028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DD55033-CA62-435D-AC01-FEE93D4078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2220286"/>
          </a:xfrm>
        </p:spPr>
        <p:txBody>
          <a:bodyPr/>
          <a:lstStyle/>
          <a:p>
            <a:r>
              <a:rPr lang="pt-BR" dirty="0"/>
              <a:t>Prefeito: Cassiano Rojas Maia</a:t>
            </a:r>
          </a:p>
          <a:p>
            <a:r>
              <a:rPr lang="pt-BR" dirty="0"/>
              <a:t>Secretário de Governo: André Luís </a:t>
            </a:r>
            <a:r>
              <a:rPr lang="pt-BR" dirty="0" err="1"/>
              <a:t>Bacalá</a:t>
            </a:r>
            <a:r>
              <a:rPr lang="pt-BR" dirty="0"/>
              <a:t> Ribeiro</a:t>
            </a:r>
          </a:p>
          <a:p>
            <a:r>
              <a:rPr lang="pt-BR" dirty="0"/>
              <a:t>Controlador Interno: Giuliano Sávio Dias</a:t>
            </a:r>
          </a:p>
          <a:p>
            <a:r>
              <a:rPr lang="pt-BR" dirty="0"/>
              <a:t>Ouvidor- Geral: Cristiano dos Santos Pereira</a:t>
            </a:r>
          </a:p>
        </p:txBody>
      </p:sp>
    </p:spTree>
    <p:extLst>
      <p:ext uri="{BB962C8B-B14F-4D97-AF65-F5344CB8AC3E}">
        <p14:creationId xmlns:p14="http://schemas.microsoft.com/office/powerpoint/2010/main" val="25961990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B12CB5-887E-4E02-A624-8C5C61B665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Manifestações Mensais no Período</a:t>
            </a:r>
            <a:br>
              <a:rPr lang="pt-BR" dirty="0"/>
            </a:br>
            <a:r>
              <a:rPr lang="pt-BR" dirty="0"/>
              <a:t>Total de demandas recepcionadas: </a:t>
            </a:r>
            <a:r>
              <a:rPr lang="pt-BR" b="1" u="sng" dirty="0"/>
              <a:t>1810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19D2D03-8FE4-4256-A908-4504B9B03C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5000"/>
              </a:lnSpc>
              <a:spcBef>
                <a:spcPts val="1000"/>
              </a:spcBef>
            </a:pPr>
            <a:r>
              <a:rPr lang="en-US" sz="1800" b="1" dirty="0" err="1">
                <a:solidFill>
                  <a:srgbClr val="4F81BD"/>
                </a:solidFill>
                <a:effectLst/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Análise</a:t>
            </a:r>
            <a:r>
              <a:rPr lang="en-US" sz="1800" b="1" dirty="0">
                <a:solidFill>
                  <a:srgbClr val="4F81BD"/>
                </a:solidFill>
                <a:effectLst/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 dos </a:t>
            </a:r>
            <a:r>
              <a:rPr lang="en-US" sz="1800" b="1" dirty="0" err="1">
                <a:solidFill>
                  <a:srgbClr val="4F81BD"/>
                </a:solidFill>
                <a:effectLst/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Resultados</a:t>
            </a:r>
            <a:endParaRPr lang="pt-BR" sz="1800" b="1" dirty="0">
              <a:solidFill>
                <a:srgbClr val="4F81BD"/>
              </a:solidFill>
              <a:effectLst/>
              <a:latin typeface="Calibri" panose="020F0502020204030204" pitchFamily="34" charset="0"/>
              <a:ea typeface="MS Gothic" panose="020B0609070205080204" pitchFamily="49" charset="-128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O volume total de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manifestações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registradas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em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2025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foi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de 1.810.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Observa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-se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predominância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significativa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denúncias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(45,32%) e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reclamações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(39,72%),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demonstrando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forte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demanda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fiscalização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e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correção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serviços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. O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setor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Infraestrutura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Transporte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e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Trânsito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concentrou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58,78% das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demandas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seguido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Saúde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(15,41%).</a:t>
            </a:r>
            <a:endParaRPr lang="pt-BR" sz="18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22366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1F2508-9C64-48A6-ADB0-0B28C7119A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15000"/>
              </a:lnSpc>
              <a:spcBef>
                <a:spcPts val="1000"/>
              </a:spcBef>
            </a:pPr>
            <a:r>
              <a:rPr lang="en-US" sz="1800" b="1" dirty="0">
                <a:solidFill>
                  <a:srgbClr val="4F81BD"/>
                </a:solidFill>
                <a:effectLst/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Dados </a:t>
            </a:r>
            <a:r>
              <a:rPr lang="en-US" sz="1800" b="1" dirty="0" err="1">
                <a:solidFill>
                  <a:srgbClr val="4F81BD"/>
                </a:solidFill>
                <a:effectLst/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Estatísticos</a:t>
            </a:r>
            <a:r>
              <a:rPr lang="en-US" sz="1800" b="1" dirty="0">
                <a:solidFill>
                  <a:srgbClr val="4F81BD"/>
                </a:solidFill>
                <a:effectLst/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 de 2025</a:t>
            </a:r>
            <a:br>
              <a:rPr lang="pt-BR" sz="1800" b="1" dirty="0">
                <a:solidFill>
                  <a:srgbClr val="4F81BD"/>
                </a:solidFill>
                <a:effectLst/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</a:br>
            <a:r>
              <a:rPr lang="en-US" sz="1800" b="1" dirty="0">
                <a:solidFill>
                  <a:srgbClr val="4F81BD"/>
                </a:solidFill>
                <a:effectLst/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2.1 </a:t>
            </a:r>
            <a:r>
              <a:rPr lang="en-US" sz="1800" b="1" dirty="0" err="1">
                <a:solidFill>
                  <a:srgbClr val="4F81BD"/>
                </a:solidFill>
                <a:effectLst/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Manifestações</a:t>
            </a:r>
            <a:r>
              <a:rPr lang="en-US" sz="1800" b="1" dirty="0">
                <a:solidFill>
                  <a:srgbClr val="4F81BD"/>
                </a:solidFill>
                <a:effectLst/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 por Tipo</a:t>
            </a:r>
            <a:br>
              <a:rPr lang="pt-BR" sz="1800" b="1" dirty="0">
                <a:solidFill>
                  <a:srgbClr val="4F81BD"/>
                </a:solidFill>
                <a:effectLst/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</a:br>
            <a:endParaRPr lang="pt-BR" dirty="0"/>
          </a:p>
        </p:txBody>
      </p:sp>
      <p:pic>
        <p:nvPicPr>
          <p:cNvPr id="5" name="Espaço Reservado para Conteúdo 4">
            <a:extLst>
              <a:ext uri="{FF2B5EF4-FFF2-40B4-BE49-F238E27FC236}">
                <a16:creationId xmlns:a16="http://schemas.microsoft.com/office/drawing/2014/main" id="{A74D4BE5-0A87-419C-85F6-63FAE67D4BB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22416" y="1619075"/>
            <a:ext cx="8766494" cy="4170784"/>
          </a:xfrm>
        </p:spPr>
      </p:pic>
    </p:spTree>
    <p:extLst>
      <p:ext uri="{BB962C8B-B14F-4D97-AF65-F5344CB8AC3E}">
        <p14:creationId xmlns:p14="http://schemas.microsoft.com/office/powerpoint/2010/main" val="23010061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7103F2-EDA5-4AC1-AB5F-648DC2B26F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Perfil do manifestante</a:t>
            </a:r>
          </a:p>
        </p:txBody>
      </p:sp>
      <p:pic>
        <p:nvPicPr>
          <p:cNvPr id="5" name="Espaço Reservado para Conteúdo 4">
            <a:extLst>
              <a:ext uri="{FF2B5EF4-FFF2-40B4-BE49-F238E27FC236}">
                <a16:creationId xmlns:a16="http://schemas.microsoft.com/office/drawing/2014/main" id="{A97D6208-DD1C-466C-9A1C-7562A6339F4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92925" y="2018706"/>
            <a:ext cx="6895024" cy="3803254"/>
          </a:xfrm>
        </p:spPr>
      </p:pic>
    </p:spTree>
    <p:extLst>
      <p:ext uri="{BB962C8B-B14F-4D97-AF65-F5344CB8AC3E}">
        <p14:creationId xmlns:p14="http://schemas.microsoft.com/office/powerpoint/2010/main" val="4293914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0C52B1-C110-49EE-B656-B4CAAC39AA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Situação dos Atendimentos</a:t>
            </a:r>
          </a:p>
        </p:txBody>
      </p:sp>
      <p:pic>
        <p:nvPicPr>
          <p:cNvPr id="5" name="Espaço Reservado para Conteúdo 4">
            <a:extLst>
              <a:ext uri="{FF2B5EF4-FFF2-40B4-BE49-F238E27FC236}">
                <a16:creationId xmlns:a16="http://schemas.microsoft.com/office/drawing/2014/main" id="{60CFA01B-828E-430F-9EB0-F8D158182EC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51589" y="1979803"/>
            <a:ext cx="6207853" cy="3733846"/>
          </a:xfrm>
        </p:spPr>
      </p:pic>
    </p:spTree>
    <p:extLst>
      <p:ext uri="{BB962C8B-B14F-4D97-AF65-F5344CB8AC3E}">
        <p14:creationId xmlns:p14="http://schemas.microsoft.com/office/powerpoint/2010/main" val="36764654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B6A772-4603-4EFB-9CFD-3C37063B8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Disposição das demandas por setores</a:t>
            </a:r>
          </a:p>
        </p:txBody>
      </p:sp>
      <p:pic>
        <p:nvPicPr>
          <p:cNvPr id="5" name="Espaço Reservado para Conteúdo 4">
            <a:extLst>
              <a:ext uri="{FF2B5EF4-FFF2-40B4-BE49-F238E27FC236}">
                <a16:creationId xmlns:a16="http://schemas.microsoft.com/office/drawing/2014/main" id="{37D70262-3419-4704-A7C8-AABECB6C84C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16697" y="1627464"/>
            <a:ext cx="8766496" cy="4798503"/>
          </a:xfrm>
        </p:spPr>
      </p:pic>
    </p:spTree>
    <p:extLst>
      <p:ext uri="{BB962C8B-B14F-4D97-AF65-F5344CB8AC3E}">
        <p14:creationId xmlns:p14="http://schemas.microsoft.com/office/powerpoint/2010/main" val="1443475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4F61CE-FF73-4170-A2B5-F0709601F0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err="1">
                <a:solidFill>
                  <a:srgbClr val="4F81BD"/>
                </a:solidFill>
                <a:effectLst/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Propostas</a:t>
            </a:r>
            <a:r>
              <a:rPr lang="en-US" sz="4000" b="1" dirty="0">
                <a:solidFill>
                  <a:srgbClr val="4F81BD"/>
                </a:solidFill>
                <a:effectLst/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 de </a:t>
            </a:r>
            <a:r>
              <a:rPr lang="en-US" sz="4000" b="1" dirty="0" err="1">
                <a:solidFill>
                  <a:srgbClr val="4F81BD"/>
                </a:solidFill>
                <a:effectLst/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Melhoria</a:t>
            </a:r>
            <a:r>
              <a:rPr lang="en-US" sz="4000" b="1" dirty="0">
                <a:solidFill>
                  <a:srgbClr val="4F81BD"/>
                </a:solidFill>
                <a:effectLst/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 para 2026</a:t>
            </a:r>
            <a:br>
              <a:rPr lang="pt-BR" sz="1800" b="1" dirty="0">
                <a:solidFill>
                  <a:srgbClr val="4F81BD"/>
                </a:solidFill>
                <a:effectLst/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</a:b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D198198-F5AA-473A-AF53-904FF14B23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470246"/>
          </a:xfrm>
        </p:spPr>
        <p:txBody>
          <a:bodyPr>
            <a:normAutofit lnSpcReduction="10000"/>
          </a:bodyPr>
          <a:lstStyle/>
          <a:p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•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Implementar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painel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acompanhamento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em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tempo real para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setores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demandados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.</a:t>
            </a:r>
            <a:b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endParaRPr lang="en-US" sz="18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•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Criar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protocolo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unificado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resposta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para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manifestações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recorrentes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.</a:t>
            </a:r>
            <a:b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endParaRPr lang="en-US" sz="18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•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Ampliar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campanhas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educativas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sobre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canais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atendimento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e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formas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corretas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registro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.</a:t>
            </a:r>
            <a:b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endParaRPr lang="en-US" sz="18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•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Realizar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reuniões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trimestrais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com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os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setores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mais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demandados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para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monitoramento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contínuo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.</a:t>
            </a:r>
            <a:b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endParaRPr lang="en-US" sz="18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•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Desenvolver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relatórios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setoriais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detalhados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para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identificar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gargalos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operacionais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.</a:t>
            </a:r>
            <a:endParaRPr lang="pt-BR" sz="18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693623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5561B5-2AC5-4134-8F25-4778AEB2CF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b="1" dirty="0" err="1">
                <a:solidFill>
                  <a:srgbClr val="4F81BD"/>
                </a:solidFill>
                <a:effectLst/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Conclusão</a:t>
            </a:r>
            <a:br>
              <a:rPr lang="pt-BR" sz="4000" b="1" dirty="0">
                <a:solidFill>
                  <a:srgbClr val="4F81BD"/>
                </a:solidFill>
                <a:effectLst/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</a:br>
            <a:endParaRPr lang="pt-BR" sz="4000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5B1EA77-AD8C-42B1-A54C-75B0549CD3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1414943"/>
          </a:xfrm>
        </p:spPr>
        <p:txBody>
          <a:bodyPr/>
          <a:lstStyle/>
          <a:p>
            <a:pPr algn="just"/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O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ano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de 2025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apresentou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elevada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participação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social, com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resultados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expressivos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em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resolutividade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(99,12%). As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análises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demonstram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a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importância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estratégica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da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Ouvidoria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como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instrumento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gestão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pública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e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controle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social. Com as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melhorias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propostas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espera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-se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elevar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a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eficiência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e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transparência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no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exercício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de 2026.</a:t>
            </a:r>
            <a:endParaRPr lang="pt-BR" sz="18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88301498"/>
      </p:ext>
    </p:extLst>
  </p:cSld>
  <p:clrMapOvr>
    <a:masterClrMapping/>
  </p:clrMapOvr>
</p:sld>
</file>

<file path=ppt/theme/theme1.xml><?xml version="1.0" encoding="utf-8"?>
<a:theme xmlns:a="http://schemas.openxmlformats.org/drawingml/2006/main" name="Cacho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24</TotalTime>
  <Words>261</Words>
  <Application>Microsoft Office PowerPoint</Application>
  <PresentationFormat>Widescreen</PresentationFormat>
  <Paragraphs>23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Cambria</vt:lpstr>
      <vt:lpstr>Century Gothic</vt:lpstr>
      <vt:lpstr>Wingdings 3</vt:lpstr>
      <vt:lpstr>Cacho</vt:lpstr>
      <vt:lpstr>Relatório Analítico Ouvidoria Geral</vt:lpstr>
      <vt:lpstr>Administração 2025 a 2028</vt:lpstr>
      <vt:lpstr>Manifestações Mensais no Período Total de demandas recepcionadas: 1810</vt:lpstr>
      <vt:lpstr>Dados Estatísticos de 2025 2.1 Manifestações por Tipo </vt:lpstr>
      <vt:lpstr>Perfil do manifestante</vt:lpstr>
      <vt:lpstr>Situação dos Atendimentos</vt:lpstr>
      <vt:lpstr>Disposição das demandas por setores</vt:lpstr>
      <vt:lpstr>Propostas de Melhoria para 2026 </vt:lpstr>
      <vt:lpstr>Conclusão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Relatório Analítico Ouvidoria Geral</dc:title>
  <dc:creator>Dalila Emanuele Soares Borges</dc:creator>
  <cp:lastModifiedBy>Cristiano dos Santos Pereira</cp:lastModifiedBy>
  <cp:revision>3</cp:revision>
  <dcterms:created xsi:type="dcterms:W3CDTF">2025-12-12T20:59:30Z</dcterms:created>
  <dcterms:modified xsi:type="dcterms:W3CDTF">2026-01-13T15:01:49Z</dcterms:modified>
</cp:coreProperties>
</file>